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fortaa Bold" charset="1" panose="00000800000000000000"/>
      <p:regular r:id="rId10"/>
    </p:embeddedFont>
    <p:embeddedFont>
      <p:font typeface="Bad Script" charset="1" panose="02000000000000000000"/>
      <p:regular r:id="rId11"/>
    </p:embeddedFont>
    <p:embeddedFont>
      <p:font typeface="Better Together Condensed" charset="1" panose="02000508000000020004"/>
      <p:regular r:id="rId12"/>
    </p:embeddedFont>
    <p:embeddedFont>
      <p:font typeface="Podkova Regular" charset="1" panose="00000500000000000000"/>
      <p:regular r:id="rId13"/>
    </p:embeddedFont>
    <p:embeddedFont>
      <p:font typeface="Podkova Regular Bold" charset="1" panose="00000600000000000000"/>
      <p:regular r:id="rId14"/>
    </p:embeddedFont>
    <p:embeddedFont>
      <p:font typeface="Nunito Sans Black" charset="1" panose="00000A00000000000000"/>
      <p:regular r:id="rId15"/>
    </p:embeddedFont>
    <p:embeddedFont>
      <p:font typeface="Nunito Sans Black Italics" charset="1" panose="00000A00000000000000"/>
      <p:regular r:id="rId16"/>
    </p:embeddedFont>
    <p:embeddedFont>
      <p:font typeface="Nunito Sans Extra Light" charset="1" panose="00000300000000000000"/>
      <p:regular r:id="rId17"/>
    </p:embeddedFont>
    <p:embeddedFont>
      <p:font typeface="Nunito Sans Extra Light Bold" charset="1" panose="00000400000000000000"/>
      <p:regular r:id="rId18"/>
    </p:embeddedFont>
    <p:embeddedFont>
      <p:font typeface="Nunito Sans Extra Light Italics" charset="1" panose="00000300000000000000"/>
      <p:regular r:id="rId19"/>
    </p:embeddedFont>
    <p:embeddedFont>
      <p:font typeface="Nunito Sans Extra Light Bold Italics" charset="1" panose="000004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0.jpeg" Type="http://schemas.openxmlformats.org/officeDocument/2006/relationships/image"/><Relationship Id="rId4" Target="../media/image5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3.pn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63.jpe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11" Target="../media/image72.png" Type="http://schemas.openxmlformats.org/officeDocument/2006/relationships/image"/><Relationship Id="rId12" Target="../media/image73.svg" Type="http://schemas.openxmlformats.org/officeDocument/2006/relationships/image"/><Relationship Id="rId2" Target="../media/image3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68.jpeg" Type="http://schemas.openxmlformats.org/officeDocument/2006/relationships/image"/><Relationship Id="rId8" Target="../media/image69.jpe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4.jpe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8.jpe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Relationship Id="rId8" Target="../media/image83.png" Type="http://schemas.openxmlformats.org/officeDocument/2006/relationships/image"/><Relationship Id="rId9" Target="../media/image8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5.jpe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Relationship Id="rId6" Target="../media/image8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9.jpe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Relationship Id="rId7" Target="../media/image9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jpeg" Type="http://schemas.openxmlformats.org/officeDocument/2006/relationships/image"/><Relationship Id="rId3" Target="../media/image7.pn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7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jpeg" Type="http://schemas.openxmlformats.org/officeDocument/2006/relationships/image"/><Relationship Id="rId8" Target="../media/image35.jpe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7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58762" y="-904875"/>
            <a:ext cx="5834077" cy="12096750"/>
            <a:chOff x="0" y="0"/>
            <a:chExt cx="1324968" cy="274727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24968" cy="2747275"/>
            </a:xfrm>
            <a:custGeom>
              <a:avLst/>
              <a:gdLst/>
              <a:ahLst/>
              <a:cxnLst/>
              <a:rect r="r" b="b" t="t" l="l"/>
              <a:pathLst>
                <a:path h="2747275" w="1324968">
                  <a:moveTo>
                    <a:pt x="0" y="0"/>
                  </a:moveTo>
                  <a:lnTo>
                    <a:pt x="1324968" y="0"/>
                  </a:lnTo>
                  <a:lnTo>
                    <a:pt x="1324968" y="2747275"/>
                  </a:lnTo>
                  <a:lnTo>
                    <a:pt x="0" y="274727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31019" y="828778"/>
            <a:ext cx="15198732" cy="8942226"/>
            <a:chOff x="0" y="0"/>
            <a:chExt cx="20264976" cy="1192296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264976" cy="11922968"/>
            </a:xfrm>
            <a:prstGeom prst="rect">
              <a:avLst/>
            </a:prstGeom>
          </p:spPr>
        </p:pic>
        <p:grpSp>
          <p:nvGrpSpPr>
            <p:cNvPr name="Group 6" id="6"/>
            <p:cNvGrpSpPr/>
            <p:nvPr/>
          </p:nvGrpSpPr>
          <p:grpSpPr>
            <a:xfrm rot="0">
              <a:off x="396908" y="288055"/>
              <a:ext cx="19240500" cy="10972800"/>
              <a:chOff x="0" y="0"/>
              <a:chExt cx="3355953" cy="191389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335595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355953">
                    <a:moveTo>
                      <a:pt x="0" y="0"/>
                    </a:moveTo>
                    <a:lnTo>
                      <a:pt x="3355953" y="0"/>
                    </a:lnTo>
                    <a:lnTo>
                      <a:pt x="335595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D1233"/>
              </a:solidFill>
            </p:spPr>
          </p:sp>
        </p:grp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48925" y="1738312"/>
            <a:ext cx="6810375" cy="681037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50606" r="-50606" t="0" b="-2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56845" y="3447708"/>
            <a:ext cx="8769616" cy="136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0"/>
              </a:lnSpc>
            </a:pPr>
            <a:r>
              <a:rPr lang="en-US" sz="9400" spc="-94">
                <a:solidFill>
                  <a:srgbClr val="FFFFFF"/>
                </a:solidFill>
                <a:latin typeface="Better Together Condensed Bold"/>
              </a:rPr>
              <a:t>Симулятор студенческой жизни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62257" y="5223691"/>
            <a:ext cx="4558792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>
                    <a:alpha val="76863"/>
                  </a:srgbClr>
                </a:solidFill>
                <a:latin typeface="Nunito Sans Extra Light"/>
              </a:rPr>
              <a:t>Команда: ProTec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4584" y="-714375"/>
            <a:ext cx="11734814" cy="12573000"/>
            <a:chOff x="0" y="0"/>
            <a:chExt cx="2665076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65076" cy="2855435"/>
            </a:xfrm>
            <a:custGeom>
              <a:avLst/>
              <a:gdLst/>
              <a:ahLst/>
              <a:cxnLst/>
              <a:rect r="r" b="b" t="t" l="l"/>
              <a:pathLst>
                <a:path h="2855435" w="2665076">
                  <a:moveTo>
                    <a:pt x="0" y="0"/>
                  </a:moveTo>
                  <a:lnTo>
                    <a:pt x="2665076" y="0"/>
                  </a:lnTo>
                  <a:lnTo>
                    <a:pt x="2665076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46899" y="2447924"/>
            <a:ext cx="5548998" cy="5537855"/>
            <a:chOff x="0" y="0"/>
            <a:chExt cx="7398664" cy="738380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8100" y="12700"/>
              <a:ext cx="7207768" cy="7207768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</p:sp>
        </p:grp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398664" cy="7383807"/>
            </a:xfrm>
            <a:prstGeom prst="rect">
              <a:avLst/>
            </a:prstGeom>
          </p:spPr>
        </p:pic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38100" y="12700"/>
              <a:ext cx="7162832" cy="7162803"/>
              <a:chOff x="0" y="0"/>
              <a:chExt cx="6350000" cy="634997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50586" r="-50586" t="0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8124472" y="399720"/>
            <a:ext cx="3751518" cy="3743984"/>
            <a:chOff x="0" y="0"/>
            <a:chExt cx="5002023" cy="4991979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002023" cy="4991979"/>
            </a:xfrm>
            <a:prstGeom prst="rect">
              <a:avLst/>
            </a:prstGeom>
          </p:spPr>
        </p:pic>
        <p:grpSp>
          <p:nvGrpSpPr>
            <p:cNvPr name="Group 12" id="12"/>
            <p:cNvGrpSpPr/>
            <p:nvPr/>
          </p:nvGrpSpPr>
          <p:grpSpPr>
            <a:xfrm rot="0">
              <a:off x="0" y="0"/>
              <a:ext cx="4872964" cy="487296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233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11841941" y="3509960"/>
            <a:ext cx="3751518" cy="3743984"/>
            <a:chOff x="0" y="0"/>
            <a:chExt cx="5002023" cy="4991979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002023" cy="4991979"/>
            </a:xfrm>
            <a:prstGeom prst="rect">
              <a:avLst/>
            </a:prstGeom>
          </p:spPr>
        </p:pic>
        <p:grpSp>
          <p:nvGrpSpPr>
            <p:cNvPr name="Group 16" id="16"/>
            <p:cNvGrpSpPr/>
            <p:nvPr/>
          </p:nvGrpSpPr>
          <p:grpSpPr>
            <a:xfrm rot="0">
              <a:off x="0" y="0"/>
              <a:ext cx="4872964" cy="4872964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233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8124472" y="6143295"/>
            <a:ext cx="3751518" cy="3743984"/>
            <a:chOff x="0" y="0"/>
            <a:chExt cx="5002023" cy="4991979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002023" cy="4991979"/>
            </a:xfrm>
            <a:prstGeom prst="rect">
              <a:avLst/>
            </a:prstGeom>
          </p:spPr>
        </p:pic>
        <p:grpSp>
          <p:nvGrpSpPr>
            <p:cNvPr name="Group 20" id="20"/>
            <p:cNvGrpSpPr/>
            <p:nvPr/>
          </p:nvGrpSpPr>
          <p:grpSpPr>
            <a:xfrm rot="0">
              <a:off x="0" y="0"/>
              <a:ext cx="4872964" cy="4872964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233"/>
              </a:solidFill>
            </p:spPr>
          </p:sp>
        </p:grpSp>
      </p:grpSp>
      <p:sp>
        <p:nvSpPr>
          <p:cNvPr name="TextBox 22" id="22"/>
          <p:cNvSpPr txBox="true"/>
          <p:nvPr/>
        </p:nvSpPr>
        <p:spPr>
          <a:xfrm rot="0">
            <a:off x="-1174352" y="8776916"/>
            <a:ext cx="9600694" cy="102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8"/>
              </a:lnSpc>
              <a:spcBef>
                <a:spcPct val="0"/>
              </a:spcBef>
            </a:pPr>
            <a:r>
              <a:rPr lang="en-US" sz="7207" spc="-72">
                <a:solidFill>
                  <a:srgbClr val="FFFFFF"/>
                </a:solidFill>
                <a:latin typeface="Bad Script"/>
              </a:rPr>
              <a:t>Стек разработки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611962" y="883444"/>
            <a:ext cx="2776538" cy="2776538"/>
            <a:chOff x="0" y="0"/>
            <a:chExt cx="3702050" cy="3702050"/>
          </a:xfrm>
        </p:grpSpPr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0" y="0"/>
              <a:ext cx="3702050" cy="3702050"/>
              <a:chOff x="0" y="0"/>
              <a:chExt cx="2540000" cy="254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78235"/>
                    </a:lnTo>
                    <a:cubicBezTo>
                      <a:pt x="904949" y="76322"/>
                      <a:pt x="508848" y="303440"/>
                      <a:pt x="294406" y="673588"/>
                    </a:cubicBezTo>
                    <a:cubicBezTo>
                      <a:pt x="79964" y="1043737"/>
                      <a:pt x="79964" y="1500333"/>
                      <a:pt x="294406" y="1870481"/>
                    </a:cubicBezTo>
                    <a:cubicBezTo>
                      <a:pt x="508848" y="2240630"/>
                      <a:pt x="904949" y="2467748"/>
                      <a:pt x="1332725" y="2465835"/>
                    </a:cubicBezTo>
                    <a:cubicBezTo>
                      <a:pt x="1760500" y="2467748"/>
                      <a:pt x="2156602" y="2240630"/>
                      <a:pt x="2371044" y="1870481"/>
                    </a:cubicBezTo>
                    <a:cubicBezTo>
                      <a:pt x="2585486" y="1500333"/>
                      <a:pt x="2585486" y="1043737"/>
                      <a:pt x="2371044" y="673588"/>
                    </a:cubicBezTo>
                    <a:cubicBezTo>
                      <a:pt x="2156602" y="303440"/>
                      <a:pt x="1760500" y="76322"/>
                      <a:pt x="1332725" y="782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r="r" b="b" t="t" l="l"/>
                <a:pathLst>
                  <a:path h="2673147" w="2468466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66774" y="1845118"/>
                    </a:lnTo>
                    <a:cubicBezTo>
                      <a:pt x="347392" y="2355559"/>
                      <a:pt x="955419" y="2588959"/>
                      <a:pt x="1505510" y="2397396"/>
                    </a:cubicBezTo>
                    <a:cubicBezTo>
                      <a:pt x="2055601" y="2205834"/>
                      <a:pt x="2387132" y="1645246"/>
                      <a:pt x="2289991" y="1070911"/>
                    </a:cubicBezTo>
                    <a:cubicBezTo>
                      <a:pt x="2192850" y="496577"/>
                      <a:pt x="1695401" y="76200"/>
                      <a:pt x="1112909" y="76200"/>
                    </a:cubicBezTo>
                    <a:close/>
                  </a:path>
                </a:pathLst>
              </a:custGeom>
              <a:solidFill>
                <a:srgbClr val="0500FF"/>
              </a:solid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12329431" y="3993684"/>
            <a:ext cx="2776538" cy="2776538"/>
            <a:chOff x="0" y="0"/>
            <a:chExt cx="3702050" cy="3702050"/>
          </a:xfrm>
        </p:grpSpPr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0" y="0"/>
              <a:ext cx="3702050" cy="3702050"/>
              <a:chOff x="0" y="0"/>
              <a:chExt cx="2540000" cy="254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78235"/>
                    </a:lnTo>
                    <a:cubicBezTo>
                      <a:pt x="904949" y="76322"/>
                      <a:pt x="508848" y="303440"/>
                      <a:pt x="294406" y="673588"/>
                    </a:cubicBezTo>
                    <a:cubicBezTo>
                      <a:pt x="79964" y="1043737"/>
                      <a:pt x="79964" y="1500333"/>
                      <a:pt x="294406" y="1870481"/>
                    </a:cubicBezTo>
                    <a:cubicBezTo>
                      <a:pt x="508848" y="2240630"/>
                      <a:pt x="904949" y="2467748"/>
                      <a:pt x="1332725" y="2465835"/>
                    </a:cubicBezTo>
                    <a:cubicBezTo>
                      <a:pt x="1760500" y="2467748"/>
                      <a:pt x="2156602" y="2240630"/>
                      <a:pt x="2371044" y="1870481"/>
                    </a:cubicBezTo>
                    <a:cubicBezTo>
                      <a:pt x="2585486" y="1500333"/>
                      <a:pt x="2585486" y="1043737"/>
                      <a:pt x="2371044" y="673588"/>
                    </a:cubicBezTo>
                    <a:cubicBezTo>
                      <a:pt x="2156602" y="303440"/>
                      <a:pt x="1760500" y="76322"/>
                      <a:pt x="1332725" y="782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-119670" y="0"/>
                <a:ext cx="2766855" cy="2645006"/>
              </a:xfrm>
              <a:custGeom>
                <a:avLst/>
                <a:gdLst/>
                <a:ahLst/>
                <a:cxnLst/>
                <a:rect r="r" b="b" t="t" l="l"/>
                <a:pathLst>
                  <a:path h="2645006" w="2766855">
                    <a:moveTo>
                      <a:pt x="1389670" y="0"/>
                    </a:moveTo>
                    <a:lnTo>
                      <a:pt x="1389670" y="0"/>
                    </a:lnTo>
                    <a:cubicBezTo>
                      <a:pt x="1954609" y="0"/>
                      <a:pt x="2451630" y="373174"/>
                      <a:pt x="2609243" y="915681"/>
                    </a:cubicBezTo>
                    <a:cubicBezTo>
                      <a:pt x="2766856" y="1458188"/>
                      <a:pt x="2547163" y="2039587"/>
                      <a:pt x="2070170" y="2342297"/>
                    </a:cubicBezTo>
                    <a:cubicBezTo>
                      <a:pt x="1593176" y="2645006"/>
                      <a:pt x="973571" y="2596242"/>
                      <a:pt x="549804" y="2222641"/>
                    </a:cubicBezTo>
                    <a:cubicBezTo>
                      <a:pt x="126037" y="1849040"/>
                      <a:pt x="0" y="1240432"/>
                      <a:pt x="240540" y="729260"/>
                    </a:cubicBezTo>
                    <a:lnTo>
                      <a:pt x="309487" y="761705"/>
                    </a:lnTo>
                    <a:cubicBezTo>
                      <a:pt x="83381" y="1242206"/>
                      <a:pt x="201855" y="1814298"/>
                      <a:pt x="600196" y="2165483"/>
                    </a:cubicBezTo>
                    <a:cubicBezTo>
                      <a:pt x="998537" y="2516667"/>
                      <a:pt x="1580966" y="2562505"/>
                      <a:pt x="2029340" y="2277959"/>
                    </a:cubicBezTo>
                    <a:cubicBezTo>
                      <a:pt x="2477714" y="1993412"/>
                      <a:pt x="2684225" y="1446897"/>
                      <a:pt x="2536069" y="936940"/>
                    </a:cubicBezTo>
                    <a:cubicBezTo>
                      <a:pt x="2387913" y="426984"/>
                      <a:pt x="1920712" y="76200"/>
                      <a:pt x="1389670" y="76200"/>
                    </a:cubicBezTo>
                    <a:close/>
                  </a:path>
                </a:pathLst>
              </a:custGeom>
              <a:solidFill>
                <a:srgbClr val="0500FF"/>
              </a:solidFill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8611962" y="6627019"/>
            <a:ext cx="2776538" cy="2776538"/>
            <a:chOff x="0" y="0"/>
            <a:chExt cx="3702050" cy="3702050"/>
          </a:xfrm>
        </p:grpSpPr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0" y="0"/>
              <a:ext cx="3702050" cy="3702050"/>
              <a:chOff x="0" y="0"/>
              <a:chExt cx="2540000" cy="2540000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78235"/>
                    </a:lnTo>
                    <a:cubicBezTo>
                      <a:pt x="904949" y="76322"/>
                      <a:pt x="508848" y="303440"/>
                      <a:pt x="294406" y="673588"/>
                    </a:cubicBezTo>
                    <a:cubicBezTo>
                      <a:pt x="79964" y="1043737"/>
                      <a:pt x="79964" y="1500333"/>
                      <a:pt x="294406" y="1870481"/>
                    </a:cubicBezTo>
                    <a:cubicBezTo>
                      <a:pt x="508848" y="2240630"/>
                      <a:pt x="904949" y="2467748"/>
                      <a:pt x="1332725" y="2465835"/>
                    </a:cubicBezTo>
                    <a:cubicBezTo>
                      <a:pt x="1760500" y="2467748"/>
                      <a:pt x="2156602" y="2240630"/>
                      <a:pt x="2371044" y="1870481"/>
                    </a:cubicBezTo>
                    <a:cubicBezTo>
                      <a:pt x="2585486" y="1500333"/>
                      <a:pt x="2585486" y="1043737"/>
                      <a:pt x="2371044" y="673588"/>
                    </a:cubicBezTo>
                    <a:cubicBezTo>
                      <a:pt x="2156602" y="303440"/>
                      <a:pt x="1760500" y="76322"/>
                      <a:pt x="1332725" y="782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1270000" y="0"/>
                <a:ext cx="1358596" cy="2079529"/>
              </a:xfrm>
              <a:custGeom>
                <a:avLst/>
                <a:gdLst/>
                <a:ahLst/>
                <a:cxnLst/>
                <a:rect r="r" b="b" t="t" l="l"/>
                <a:pathLst>
                  <a:path h="2079529" w="1358596">
                    <a:moveTo>
                      <a:pt x="0" y="0"/>
                    </a:moveTo>
                    <a:cubicBezTo>
                      <a:pt x="491959" y="0"/>
                      <a:pt x="939665" y="284123"/>
                      <a:pt x="1149130" y="729260"/>
                    </a:cubicBezTo>
                    <a:cubicBezTo>
                      <a:pt x="1358596" y="1174398"/>
                      <a:pt x="1292138" y="1700468"/>
                      <a:pt x="978552" y="2079528"/>
                    </a:cubicBezTo>
                    <a:lnTo>
                      <a:pt x="919839" y="2030957"/>
                    </a:lnTo>
                    <a:cubicBezTo>
                      <a:pt x="1214610" y="1674640"/>
                      <a:pt x="1277080" y="1180134"/>
                      <a:pt x="1080183" y="761705"/>
                    </a:cubicBezTo>
                    <a:cubicBezTo>
                      <a:pt x="883285" y="343275"/>
                      <a:pt x="462441" y="76200"/>
                      <a:pt x="0" y="76200"/>
                    </a:cubicBezTo>
                    <a:close/>
                  </a:path>
                </a:pathLst>
              </a:custGeom>
              <a:solidFill>
                <a:srgbClr val="0500FF"/>
              </a:solidFill>
            </p:spPr>
          </p:sp>
        </p:grpSp>
      </p:grpSp>
      <p:sp>
        <p:nvSpPr>
          <p:cNvPr name="TextBox 35" id="35"/>
          <p:cNvSpPr txBox="true"/>
          <p:nvPr/>
        </p:nvSpPr>
        <p:spPr>
          <a:xfrm rot="0">
            <a:off x="9118988" y="1927254"/>
            <a:ext cx="1762486" cy="72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2"/>
              </a:lnSpc>
            </a:pPr>
            <a:r>
              <a:rPr lang="en-US" sz="5020" spc="-50">
                <a:solidFill>
                  <a:srgbClr val="FFFFFF"/>
                </a:solidFill>
                <a:latin typeface="Nunito Sans Black"/>
              </a:rPr>
              <a:t>Unity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36457" y="5037494"/>
            <a:ext cx="1762486" cy="72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2"/>
              </a:lnSpc>
            </a:pPr>
            <a:r>
              <a:rPr lang="en-US" sz="5020" spc="-50">
                <a:solidFill>
                  <a:srgbClr val="FFFFFF"/>
                </a:solidFill>
                <a:latin typeface="Nunito Sans Black"/>
              </a:rPr>
              <a:t>C#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039612" y="7670829"/>
            <a:ext cx="1921237" cy="72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2"/>
              </a:lnSpc>
            </a:pPr>
            <a:r>
              <a:rPr lang="en-US" sz="5020" spc="-50">
                <a:solidFill>
                  <a:srgbClr val="FFFFFF"/>
                </a:solidFill>
                <a:latin typeface="Nunito Sans Black"/>
              </a:rPr>
              <a:t>Figma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75990" y="1631777"/>
            <a:ext cx="3378108" cy="124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399">
                <a:solidFill>
                  <a:srgbClr val="737373"/>
                </a:solidFill>
                <a:latin typeface="Nunito Sans Extra Light"/>
              </a:rPr>
              <a:t>Основная среда разработки 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737373"/>
                </a:solidFill>
                <a:latin typeface="Nunito Sans Extra Light"/>
              </a:rPr>
              <a:t>(игровой движок)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593459" y="4961294"/>
            <a:ext cx="1820339" cy="82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737373"/>
                </a:solidFill>
                <a:latin typeface="Nunito Sans Extra Light"/>
              </a:rPr>
              <a:t>Написание скриптов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45077" y="7594629"/>
            <a:ext cx="2553098" cy="124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737373"/>
                </a:solidFill>
                <a:latin typeface="Nunito Sans Extra Light"/>
              </a:rPr>
              <a:t>проектирование интерфейса игры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266284" y="4700923"/>
            <a:ext cx="23517254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9794" y="414704"/>
            <a:ext cx="7444617" cy="9732286"/>
            <a:chOff x="0" y="0"/>
            <a:chExt cx="9926156" cy="129763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7" id="7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1D1233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91967" y="3718409"/>
            <a:ext cx="5600271" cy="203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Bad Script"/>
              </a:rPr>
              <a:t>Дизайн персонажей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492343" y="1285446"/>
            <a:ext cx="5088214" cy="2268552"/>
            <a:chOff x="0" y="0"/>
            <a:chExt cx="6784286" cy="302473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6784286" cy="788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Nunito Sans Extra Light"/>
                </a:rPr>
                <a:t>Девушка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3142"/>
              <a:ext cx="6784286" cy="19515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Nunito Sans Extra Light"/>
                </a:rPr>
                <a:t>Алёна, студентка 1 курса ИВТ</a:t>
              </a:r>
            </a:p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Nunito Sans Extra Light"/>
                </a:rPr>
                <a:t>Увлекается пением и космонавтикой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81111" y="5945416"/>
            <a:ext cx="5447309" cy="2313580"/>
            <a:chOff x="0" y="0"/>
            <a:chExt cx="7263078" cy="308477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7263078" cy="788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Nunito Sans Extra Light"/>
                </a:rPr>
                <a:t>Парень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33180"/>
              <a:ext cx="7263078" cy="19515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Nunito Sans Extra Light"/>
                </a:rPr>
                <a:t>Денис, изучает криптографию. </a:t>
              </a:r>
            </a:p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Nunito Sans Extra Light"/>
                </a:rPr>
                <a:t>Увлекается приготовлением пищи и рисованием</a:t>
              </a: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180319" y="854665"/>
            <a:ext cx="3400425" cy="3400425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52515" r="0" t="-58357" b="-23876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4180319" y="5143500"/>
            <a:ext cx="3400425" cy="340042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0" r="-154461" t="-98817" b="-105017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1028700"/>
            <a:ext cx="5486400" cy="822960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00" r="-62500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511539" y="-318551"/>
            <a:ext cx="15196939" cy="11550899"/>
            <a:chOff x="0" y="0"/>
            <a:chExt cx="20262585" cy="1540119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262585" cy="15401199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559020" y="374335"/>
              <a:ext cx="19091069" cy="14260369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364773" y="2610949"/>
            <a:ext cx="11570390" cy="6508263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r="11" t="-2671" b="-265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063144" y="1135563"/>
            <a:ext cx="1017364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60">
                <a:solidFill>
                  <a:srgbClr val="FFFFFF"/>
                </a:solidFill>
                <a:latin typeface="Bad Script"/>
              </a:rPr>
              <a:t>Пример диалогового окна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545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2166871" y="-620018"/>
            <a:ext cx="9525" cy="11527036"/>
          </a:xfrm>
          <a:prstGeom prst="rect">
            <a:avLst/>
          </a:prstGeom>
          <a:solidFill>
            <a:srgbClr val="0500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2106567" y="6662009"/>
            <a:ext cx="139658" cy="13965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06567" y="2732650"/>
            <a:ext cx="139658" cy="13965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106567" y="4697330"/>
            <a:ext cx="139658" cy="13965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38591" y="785264"/>
            <a:ext cx="10661300" cy="8103448"/>
            <a:chOff x="0" y="0"/>
            <a:chExt cx="14215067" cy="1080459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215067" cy="10804597"/>
            </a:xfrm>
            <a:prstGeom prst="rect">
              <a:avLst/>
            </a:prstGeom>
          </p:spPr>
        </p:pic>
        <p:sp>
          <p:nvSpPr>
            <p:cNvPr name="AutoShape 13" id="13"/>
            <p:cNvSpPr/>
            <p:nvPr/>
          </p:nvSpPr>
          <p:spPr>
            <a:xfrm rot="0">
              <a:off x="392176" y="262612"/>
              <a:ext cx="13393199" cy="10004257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05931">
            <a:off x="14913928" y="7499311"/>
            <a:ext cx="5223462" cy="499552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42027" y="7335724"/>
            <a:ext cx="2983632" cy="213736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95914" y="8126099"/>
            <a:ext cx="689500" cy="556614"/>
          </a:xfrm>
          <a:prstGeom prst="rect">
            <a:avLst/>
          </a:prstGeom>
        </p:spPr>
      </p:pic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43000" y="1938269"/>
            <a:ext cx="10058400" cy="5657779"/>
            <a:chOff x="0" y="0"/>
            <a:chExt cx="11289030" cy="63500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9"/>
              <a:stretch>
                <a:fillRect l="0" r="11" t="-449" b="-429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942050" y="3653573"/>
            <a:ext cx="4583608" cy="2979855"/>
            <a:chOff x="0" y="0"/>
            <a:chExt cx="6111477" cy="397314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66675"/>
              <a:ext cx="6111477" cy="2727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72">
                  <a:solidFill>
                    <a:srgbClr val="000000"/>
                  </a:solidFill>
                  <a:latin typeface="Bad Script"/>
                </a:rPr>
                <a:t>Главное меню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355184"/>
              <a:ext cx="6111477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545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2166871" y="-620018"/>
            <a:ext cx="9525" cy="11527036"/>
          </a:xfrm>
          <a:prstGeom prst="rect">
            <a:avLst/>
          </a:prstGeom>
          <a:solidFill>
            <a:srgbClr val="0500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2106567" y="6662009"/>
            <a:ext cx="139658" cy="13965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06567" y="2732650"/>
            <a:ext cx="139658" cy="13965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106567" y="4697330"/>
            <a:ext cx="139658" cy="13965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38591" y="785264"/>
            <a:ext cx="10661300" cy="8103448"/>
            <a:chOff x="0" y="0"/>
            <a:chExt cx="14215067" cy="1080459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215067" cy="10804597"/>
            </a:xfrm>
            <a:prstGeom prst="rect">
              <a:avLst/>
            </a:prstGeom>
          </p:spPr>
        </p:pic>
        <p:sp>
          <p:nvSpPr>
            <p:cNvPr name="AutoShape 13" id="13"/>
            <p:cNvSpPr/>
            <p:nvPr/>
          </p:nvSpPr>
          <p:spPr>
            <a:xfrm rot="0">
              <a:off x="392176" y="262612"/>
              <a:ext cx="13393199" cy="10004257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17182" y="7547759"/>
            <a:ext cx="7315200" cy="2779776"/>
          </a:xfrm>
          <a:prstGeom prst="rect">
            <a:avLst/>
          </a:prstGeom>
        </p:spPr>
      </p:pic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43000" y="1889980"/>
            <a:ext cx="10058400" cy="5657779"/>
            <a:chOff x="0" y="0"/>
            <a:chExt cx="11289030" cy="63500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556" r="-545" t="0" b="19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609735" y="3653573"/>
            <a:ext cx="5265047" cy="2979855"/>
            <a:chOff x="0" y="0"/>
            <a:chExt cx="7020063" cy="397314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7020063" cy="2727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72">
                  <a:solidFill>
                    <a:srgbClr val="000000"/>
                  </a:solidFill>
                  <a:latin typeface="Bad Script"/>
                </a:rPr>
                <a:t>Вход в радиоФАК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355184"/>
              <a:ext cx="7020063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16624" y="8192099"/>
            <a:ext cx="683268" cy="4671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8591" y="785264"/>
            <a:ext cx="10661300" cy="8103448"/>
            <a:chOff x="0" y="0"/>
            <a:chExt cx="14215067" cy="1080459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215067" cy="10804597"/>
            </a:xfrm>
            <a:prstGeom prst="rect">
              <a:avLst/>
            </a:prstGeom>
          </p:spPr>
        </p:pic>
        <p:sp>
          <p:nvSpPr>
            <p:cNvPr name="AutoShape 4" id="4"/>
            <p:cNvSpPr/>
            <p:nvPr/>
          </p:nvSpPr>
          <p:spPr>
            <a:xfrm rot="0">
              <a:off x="392176" y="262612"/>
              <a:ext cx="13393199" cy="10004257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38843" y="2331309"/>
            <a:ext cx="4695311" cy="411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-109545" y="-714375"/>
            <a:ext cx="2505089" cy="12573000"/>
            <a:chOff x="0" y="0"/>
            <a:chExt cx="568927" cy="285543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12166871" y="-620018"/>
            <a:ext cx="9525" cy="11527036"/>
          </a:xfrm>
          <a:prstGeom prst="rect">
            <a:avLst/>
          </a:prstGeom>
          <a:solidFill>
            <a:srgbClr val="0500FF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12106567" y="6662009"/>
            <a:ext cx="139658" cy="13965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06567" y="2732650"/>
            <a:ext cx="139658" cy="13965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106567" y="4697330"/>
            <a:ext cx="139658" cy="13965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05931">
            <a:off x="14913928" y="7499311"/>
            <a:ext cx="5223462" cy="4995529"/>
          </a:xfrm>
          <a:prstGeom prst="rect">
            <a:avLst/>
          </a:prstGeom>
        </p:spPr>
      </p:pic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04559" y="572137"/>
            <a:ext cx="6785102" cy="3816572"/>
            <a:chOff x="0" y="0"/>
            <a:chExt cx="11289030" cy="63500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7"/>
              <a:stretch>
                <a:fillRect l="-330" r="-319" t="0" b="19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967776" y="5357336"/>
            <a:ext cx="6935134" cy="3900964"/>
            <a:chOff x="0" y="0"/>
            <a:chExt cx="11289030" cy="63500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8"/>
              <a:stretch>
                <a:fillRect l="-330" r="-319" t="0" b="19"/>
              </a:stretch>
            </a:blipFill>
          </p:spPr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02480" y="7612425"/>
            <a:ext cx="2656820" cy="1956386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12675692" y="3235253"/>
            <a:ext cx="5265047" cy="1977786"/>
            <a:chOff x="0" y="0"/>
            <a:chExt cx="7020063" cy="263704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66675"/>
              <a:ext cx="7020063" cy="1391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72">
                  <a:solidFill>
                    <a:srgbClr val="000000"/>
                  </a:solidFill>
                  <a:latin typeface="Bad Script"/>
                </a:rPr>
                <a:t>Коворкинг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019093"/>
              <a:ext cx="7020063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82294" y="769901"/>
            <a:ext cx="517597" cy="5175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545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2166871" y="-620018"/>
            <a:ext cx="9525" cy="11527036"/>
          </a:xfrm>
          <a:prstGeom prst="rect">
            <a:avLst/>
          </a:prstGeom>
          <a:solidFill>
            <a:srgbClr val="0500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2106567" y="6662009"/>
            <a:ext cx="139658" cy="13965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06567" y="2732650"/>
            <a:ext cx="139658" cy="13965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106567" y="4697330"/>
            <a:ext cx="139658" cy="13965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38591" y="785264"/>
            <a:ext cx="10661300" cy="8103448"/>
            <a:chOff x="0" y="0"/>
            <a:chExt cx="14215067" cy="1080459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215067" cy="10804597"/>
            </a:xfrm>
            <a:prstGeom prst="rect">
              <a:avLst/>
            </a:prstGeom>
          </p:spPr>
        </p:pic>
        <p:sp>
          <p:nvSpPr>
            <p:cNvPr name="AutoShape 13" id="13"/>
            <p:cNvSpPr/>
            <p:nvPr/>
          </p:nvSpPr>
          <p:spPr>
            <a:xfrm rot="0">
              <a:off x="392176" y="262612"/>
              <a:ext cx="13393199" cy="10004257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40041" y="1868440"/>
            <a:ext cx="10058400" cy="5657779"/>
            <a:chOff x="0" y="0"/>
            <a:chExt cx="11289030" cy="63500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443" r="-432" t="0" b="19"/>
              </a:stretch>
            </a:blip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62591">
            <a:off x="14669548" y="6172200"/>
            <a:ext cx="7236904" cy="8229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2649807" y="3653573"/>
            <a:ext cx="5265047" cy="2979855"/>
            <a:chOff x="0" y="0"/>
            <a:chExt cx="7020063" cy="397314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7020063" cy="2727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72">
                  <a:solidFill>
                    <a:srgbClr val="000000"/>
                  </a:solidFill>
                  <a:latin typeface="Bad Script"/>
                </a:rPr>
                <a:t>Коридор в аудиторию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355184"/>
              <a:ext cx="7020063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29314" y="8060231"/>
            <a:ext cx="738255" cy="6644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545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2166871" y="-620018"/>
            <a:ext cx="9525" cy="11527036"/>
          </a:xfrm>
          <a:prstGeom prst="rect">
            <a:avLst/>
          </a:prstGeom>
          <a:solidFill>
            <a:srgbClr val="0500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2106567" y="6662009"/>
            <a:ext cx="139658" cy="13965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06567" y="2732650"/>
            <a:ext cx="139658" cy="13965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106567" y="4697330"/>
            <a:ext cx="139658" cy="13965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38591" y="785264"/>
            <a:ext cx="10661300" cy="8103448"/>
            <a:chOff x="0" y="0"/>
            <a:chExt cx="14215067" cy="1080459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215067" cy="10804597"/>
            </a:xfrm>
            <a:prstGeom prst="rect">
              <a:avLst/>
            </a:prstGeom>
          </p:spPr>
        </p:pic>
        <p:sp>
          <p:nvSpPr>
            <p:cNvPr name="AutoShape 13" id="13"/>
            <p:cNvSpPr/>
            <p:nvPr/>
          </p:nvSpPr>
          <p:spPr>
            <a:xfrm rot="0">
              <a:off x="392176" y="262612"/>
              <a:ext cx="13393199" cy="10004257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40041" y="1868440"/>
            <a:ext cx="10058400" cy="5657779"/>
            <a:chOff x="0" y="0"/>
            <a:chExt cx="11289030" cy="63500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1247" r="-1236" t="0" b="19"/>
              </a:stretch>
            </a:blip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750695">
            <a:off x="12980034" y="5325880"/>
            <a:ext cx="7800975" cy="822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195446" y="3411419"/>
            <a:ext cx="4457700" cy="8229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2586794" y="1868440"/>
            <a:ext cx="5217304" cy="3981924"/>
            <a:chOff x="0" y="0"/>
            <a:chExt cx="6956405" cy="530923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6956405" cy="4063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72">
                  <a:solidFill>
                    <a:srgbClr val="000000"/>
                  </a:solidFill>
                  <a:latin typeface="Bad Script"/>
                </a:rPr>
                <a:t>Место отдыха и новых знакомств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691276"/>
              <a:ext cx="6956405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62215" y="798557"/>
            <a:ext cx="637676" cy="46028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50569">
            <a:off x="15282296" y="7538871"/>
            <a:ext cx="540377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545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2166871" y="-620018"/>
            <a:ext cx="9525" cy="11527036"/>
          </a:xfrm>
          <a:prstGeom prst="rect">
            <a:avLst/>
          </a:prstGeom>
          <a:solidFill>
            <a:srgbClr val="0500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2106567" y="6662009"/>
            <a:ext cx="139658" cy="13965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06567" y="2732650"/>
            <a:ext cx="139658" cy="13965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106567" y="4697330"/>
            <a:ext cx="139658" cy="13965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38591" y="785264"/>
            <a:ext cx="10661300" cy="8103448"/>
            <a:chOff x="0" y="0"/>
            <a:chExt cx="14215067" cy="1080459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215067" cy="10804597"/>
            </a:xfrm>
            <a:prstGeom prst="rect">
              <a:avLst/>
            </a:prstGeom>
          </p:spPr>
        </p:pic>
        <p:sp>
          <p:nvSpPr>
            <p:cNvPr name="AutoShape 13" id="13"/>
            <p:cNvSpPr/>
            <p:nvPr/>
          </p:nvSpPr>
          <p:spPr>
            <a:xfrm rot="0">
              <a:off x="392176" y="262612"/>
              <a:ext cx="13393199" cy="10004257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40041" y="1868440"/>
            <a:ext cx="10058400" cy="5657779"/>
            <a:chOff x="0" y="0"/>
            <a:chExt cx="11289030" cy="63500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106" r="-95" t="0" b="19"/>
              </a:stretch>
            </a:blip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441308">
            <a:off x="14018104" y="5025022"/>
            <a:ext cx="6878574" cy="8229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2548953" y="3778266"/>
            <a:ext cx="5265047" cy="1977786"/>
            <a:chOff x="0" y="0"/>
            <a:chExt cx="7020063" cy="263704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7020063" cy="1391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72">
                  <a:solidFill>
                    <a:srgbClr val="000000"/>
                  </a:solidFill>
                  <a:latin typeface="Bad Script"/>
                </a:rPr>
                <a:t>Список дел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019093"/>
              <a:ext cx="7020063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54415" y="8064259"/>
            <a:ext cx="488053" cy="6644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545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2166871" y="-620018"/>
            <a:ext cx="9525" cy="11527036"/>
          </a:xfrm>
          <a:prstGeom prst="rect">
            <a:avLst/>
          </a:prstGeom>
          <a:solidFill>
            <a:srgbClr val="0500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2106567" y="6662009"/>
            <a:ext cx="139658" cy="13965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06567" y="2732650"/>
            <a:ext cx="139658" cy="13965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106567" y="4697330"/>
            <a:ext cx="139658" cy="13965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38591" y="785264"/>
            <a:ext cx="10661300" cy="8103448"/>
            <a:chOff x="0" y="0"/>
            <a:chExt cx="14215067" cy="1080459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215067" cy="10804597"/>
            </a:xfrm>
            <a:prstGeom prst="rect">
              <a:avLst/>
            </a:prstGeom>
          </p:spPr>
        </p:pic>
        <p:sp>
          <p:nvSpPr>
            <p:cNvPr name="AutoShape 13" id="13"/>
            <p:cNvSpPr/>
            <p:nvPr/>
          </p:nvSpPr>
          <p:spPr>
            <a:xfrm rot="0">
              <a:off x="392176" y="262612"/>
              <a:ext cx="13393199" cy="10004257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40041" y="1868440"/>
            <a:ext cx="10058400" cy="5657779"/>
            <a:chOff x="0" y="0"/>
            <a:chExt cx="11289030" cy="63500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r="11" t="-116" b="-96"/>
              </a:stretch>
            </a:blip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0379210">
            <a:off x="12869862" y="4939312"/>
            <a:ext cx="9312136" cy="822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831239" y="3411419"/>
            <a:ext cx="14312348" cy="8229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2600723" y="3252711"/>
            <a:ext cx="5265047" cy="2297787"/>
            <a:chOff x="0" y="0"/>
            <a:chExt cx="7020063" cy="306371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95250"/>
              <a:ext cx="7020063" cy="178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230"/>
                </a:lnSpc>
                <a:spcBef>
                  <a:spcPct val="0"/>
                </a:spcBef>
              </a:pPr>
              <a:r>
                <a:rPr lang="en-US" sz="9300" spc="-93">
                  <a:solidFill>
                    <a:srgbClr val="000000"/>
                  </a:solidFill>
                  <a:latin typeface="Bad Script"/>
                </a:rPr>
                <a:t>End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445761"/>
              <a:ext cx="7020063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72028" y="8064259"/>
            <a:ext cx="590738" cy="664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06755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784423" y="614526"/>
            <a:ext cx="10661300" cy="8103448"/>
            <a:chOff x="0" y="0"/>
            <a:chExt cx="14215067" cy="1080459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215067" cy="10804597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392176" y="262612"/>
              <a:ext cx="13393199" cy="10004257"/>
            </a:xfrm>
            <a:prstGeom prst="rect">
              <a:avLst/>
            </a:prstGeom>
            <a:solidFill>
              <a:srgbClr val="1D1233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1174729" y="-620018"/>
            <a:ext cx="9525" cy="11527036"/>
          </a:xfrm>
          <a:prstGeom prst="rect">
            <a:avLst/>
          </a:prstGeom>
          <a:solidFill>
            <a:srgbClr val="0500FF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1114425" y="1920184"/>
            <a:ext cx="139658" cy="13965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14425" y="432099"/>
            <a:ext cx="139658" cy="139658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04900" y="1052147"/>
            <a:ext cx="139658" cy="13965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04900" y="2923074"/>
            <a:ext cx="139658" cy="139658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14425" y="4526591"/>
            <a:ext cx="139658" cy="139658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04900" y="5670127"/>
            <a:ext cx="139658" cy="139658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04900" y="6283091"/>
            <a:ext cx="139658" cy="139658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04900" y="7557216"/>
            <a:ext cx="139658" cy="139658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04900" y="8338115"/>
            <a:ext cx="139658" cy="139658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14425" y="8875648"/>
            <a:ext cx="139658" cy="139658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14425" y="9656547"/>
            <a:ext cx="139658" cy="139658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4045298" y="6082958"/>
            <a:ext cx="3400425" cy="3400425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01163" r="-101163" t="0" b="-20"/>
              </a:stretch>
            </a:blipFill>
          </p:spPr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45298" y="5950876"/>
            <a:ext cx="498926" cy="664429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9650349" y="3432771"/>
            <a:ext cx="5520897" cy="132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54"/>
              </a:lnSpc>
              <a:spcBef>
                <a:spcPct val="0"/>
              </a:spcBef>
            </a:pPr>
            <a:r>
              <a:rPr lang="en-US" sz="9322" spc="-93">
                <a:solidFill>
                  <a:srgbClr val="FFFFFF"/>
                </a:solidFill>
                <a:latin typeface="Bad Script"/>
              </a:rPr>
              <a:t>Содержание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44697" y="2663460"/>
            <a:ext cx="4306029" cy="110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00FF"/>
                </a:solidFill>
                <a:latin typeface="Nunito Sans Extra Light"/>
              </a:rPr>
              <a:t>Определение проблемы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44697" y="204583"/>
            <a:ext cx="4306029" cy="53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00FF"/>
                </a:solidFill>
                <a:latin typeface="Nunito Sans Extra Light"/>
              </a:rPr>
              <a:t>Команда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44697" y="5369983"/>
            <a:ext cx="430602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00FF"/>
                </a:solidFill>
                <a:latin typeface="Nunito Sans Extra Light"/>
              </a:rPr>
              <a:t>Анализ аналогов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844697" y="1762497"/>
            <a:ext cx="4306029" cy="53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00FF"/>
                </a:solidFill>
                <a:latin typeface="Nunito Sans Extra Light"/>
              </a:rPr>
              <a:t>Целевая аудитория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44697" y="3990730"/>
            <a:ext cx="4306029" cy="110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00FF"/>
                </a:solidFill>
                <a:latin typeface="Nunito Sans Extra Light"/>
              </a:rPr>
              <a:t>Подходы к решению проблемы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44697" y="971550"/>
            <a:ext cx="4306029" cy="53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00FF"/>
                </a:solidFill>
                <a:latin typeface="Nunito Sans Extra Light"/>
              </a:rPr>
              <a:t>Введение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844697" y="7326902"/>
            <a:ext cx="430602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00FF"/>
                </a:solidFill>
                <a:latin typeface="Nunito Sans Extra Light"/>
              </a:rPr>
              <a:t>Стек для разработки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844697" y="6070629"/>
            <a:ext cx="4939725" cy="110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00FF"/>
                </a:solidFill>
                <a:latin typeface="Nunito Sans Black"/>
              </a:rPr>
              <a:t>Требования к продукту и к </a:t>
            </a:r>
            <a:r>
              <a:rPr lang="en-US" sz="3200">
                <a:solidFill>
                  <a:srgbClr val="0500FF"/>
                </a:solidFill>
                <a:latin typeface="Nunito Sans Black Bold"/>
              </a:rPr>
              <a:t>MVP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44697" y="8037972"/>
            <a:ext cx="430602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00FF"/>
                </a:solidFill>
                <a:latin typeface="Nunito Sans Extra Light"/>
              </a:rPr>
              <a:t>Прототипирование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844697" y="8715163"/>
            <a:ext cx="430602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00FF"/>
                </a:solidFill>
                <a:latin typeface="Nunito Sans Extra Light"/>
              </a:rPr>
              <a:t>Разработка системы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844697" y="9426233"/>
            <a:ext cx="430602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00FF"/>
                </a:solidFill>
                <a:latin typeface="Nunito Sans Extra Light"/>
              </a:rPr>
              <a:t>Заключение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735498"/>
            <a:ext cx="4736697" cy="12573000"/>
            <a:chOff x="0" y="0"/>
            <a:chExt cx="1075744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075744" cy="2855435"/>
            </a:xfrm>
            <a:custGeom>
              <a:avLst/>
              <a:gdLst/>
              <a:ahLst/>
              <a:cxnLst/>
              <a:rect r="r" b="b" t="t" l="l"/>
              <a:pathLst>
                <a:path h="2855435" w="1075744">
                  <a:moveTo>
                    <a:pt x="0" y="0"/>
                  </a:moveTo>
                  <a:lnTo>
                    <a:pt x="1075744" y="0"/>
                  </a:lnTo>
                  <a:lnTo>
                    <a:pt x="1075744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454378" y="2082255"/>
            <a:ext cx="10058400" cy="5657779"/>
            <a:chOff x="0" y="0"/>
            <a:chExt cx="11289030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r="11" t="-9263" b="-924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53108" y="247110"/>
            <a:ext cx="7490892" cy="9792780"/>
            <a:chOff x="0" y="0"/>
            <a:chExt cx="9987856" cy="1305704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87856" cy="13057041"/>
            </a:xfrm>
            <a:prstGeom prst="rect">
              <a:avLst/>
            </a:prstGeom>
          </p:spPr>
        </p:pic>
        <p:sp>
          <p:nvSpPr>
            <p:cNvPr name="AutoShape 8" id="8"/>
            <p:cNvSpPr/>
            <p:nvPr/>
          </p:nvSpPr>
          <p:spPr>
            <a:xfrm rot="0">
              <a:off x="229529" y="208092"/>
              <a:ext cx="9322270" cy="12355707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368349" y="1830120"/>
            <a:ext cx="5578317" cy="1884737"/>
            <a:chOff x="0" y="0"/>
            <a:chExt cx="7437757" cy="251298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7437757" cy="1396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19"/>
                </a:lnSpc>
                <a:spcBef>
                  <a:spcPct val="0"/>
                </a:spcBef>
              </a:pPr>
              <a:r>
                <a:rPr lang="en-US" sz="7199" spc="-71">
                  <a:solidFill>
                    <a:srgbClr val="FFFFFF"/>
                  </a:solidFill>
                  <a:latin typeface="Bad Script"/>
                </a:rPr>
                <a:t>Заключение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95903"/>
              <a:ext cx="7437757" cy="617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3108" y="247110"/>
            <a:ext cx="488053" cy="66442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21977" y="3657706"/>
            <a:ext cx="6153154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>
                    <a:alpha val="80000"/>
                  </a:srgbClr>
                </a:solidFill>
                <a:latin typeface="Nunito Sans Extra Light"/>
              </a:rPr>
              <a:t>И</a:t>
            </a:r>
            <a:r>
              <a:rPr lang="en-US" sz="3000">
                <a:solidFill>
                  <a:srgbClr val="FFFFFF">
                    <a:alpha val="80000"/>
                  </a:srgbClr>
                </a:solidFill>
                <a:latin typeface="Nunito Sans Extra Light"/>
              </a:rPr>
              <a:t>спользуя возможности выбранного языка программирования и среды разработки продукт можно быстро дорабатывать и адаптировать под нужды рынка.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67270" y="8888777"/>
            <a:ext cx="23279114" cy="3171825"/>
            <a:chOff x="0" y="0"/>
            <a:chExt cx="5286884" cy="72034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286884" cy="720348"/>
            </a:xfrm>
            <a:custGeom>
              <a:avLst/>
              <a:gdLst/>
              <a:ahLst/>
              <a:cxnLst/>
              <a:rect r="r" b="b" t="t" l="l"/>
              <a:pathLst>
                <a:path h="720348" w="5286884">
                  <a:moveTo>
                    <a:pt x="0" y="0"/>
                  </a:moveTo>
                  <a:lnTo>
                    <a:pt x="5286884" y="0"/>
                  </a:lnTo>
                  <a:lnTo>
                    <a:pt x="5286884" y="720348"/>
                  </a:lnTo>
                  <a:lnTo>
                    <a:pt x="0" y="720348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2088" y="1708053"/>
            <a:ext cx="12656468" cy="5652640"/>
            <a:chOff x="0" y="0"/>
            <a:chExt cx="16875290" cy="75368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75802"/>
              <a:ext cx="11631632" cy="4894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173"/>
                </a:lnSpc>
              </a:pPr>
              <a:r>
                <a:rPr lang="en-US" sz="10252" spc="153">
                  <a:solidFill>
                    <a:srgbClr val="242254">
                      <a:alpha val="80000"/>
                    </a:srgbClr>
                  </a:solidFill>
                  <a:latin typeface="Bad Script Bold"/>
                </a:rPr>
                <a:t>СПАСИБО ЗА ВНИМАНИЕ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697622"/>
              <a:ext cx="16875290" cy="839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2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12029047" cy="1167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44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67100" y="247110"/>
            <a:ext cx="7490892" cy="9792780"/>
            <a:chOff x="0" y="0"/>
            <a:chExt cx="9987856" cy="1305704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87856" cy="13057041"/>
            </a:xfrm>
            <a:prstGeom prst="rect">
              <a:avLst/>
            </a:prstGeom>
          </p:spPr>
        </p:pic>
        <p:sp>
          <p:nvSpPr>
            <p:cNvPr name="AutoShape 10" id="10"/>
            <p:cNvSpPr/>
            <p:nvPr/>
          </p:nvSpPr>
          <p:spPr>
            <a:xfrm rot="0">
              <a:off x="229529" y="208092"/>
              <a:ext cx="9322270" cy="12355707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9985641">
            <a:off x="13796010" y="4773977"/>
            <a:ext cx="6926580" cy="8229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078034" y="2626473"/>
            <a:ext cx="6469023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0" indent="-302260" lvl="1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69804"/>
                  </a:srgbClr>
                </a:solidFill>
                <a:latin typeface="Nunito Sans Extra Light"/>
              </a:rPr>
              <a:t>Крайзель Андрей Вадимович</a:t>
            </a:r>
          </a:p>
          <a:p>
            <a:pPr marL="604520" indent="-302260" lvl="1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69804"/>
                  </a:srgbClr>
                </a:solidFill>
                <a:latin typeface="Nunito Sans Extra Light"/>
              </a:rPr>
              <a:t>Кожевников Арсений Андреевич </a:t>
            </a:r>
          </a:p>
          <a:p>
            <a:pPr marL="604520" indent="-302260" lvl="1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69804"/>
                  </a:srgbClr>
                </a:solidFill>
                <a:latin typeface="Nunito Sans Extra Light"/>
              </a:rPr>
              <a:t>Свиридова Ольга Анатольевна  </a:t>
            </a:r>
          </a:p>
          <a:p>
            <a:pPr marL="604520" indent="-302260" lvl="1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69804"/>
                  </a:srgbClr>
                </a:solidFill>
                <a:latin typeface="Nunito Sans Extra Light"/>
              </a:rPr>
              <a:t>Шияхметова Ксения Зинуровна</a:t>
            </a:r>
          </a:p>
          <a:p>
            <a:pPr marL="604520" indent="-302260" lvl="1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69804"/>
                  </a:srgbClr>
                </a:solidFill>
                <a:latin typeface="Nunito Sans Extra Light"/>
              </a:rPr>
              <a:t>Филиппов Тимофей Евгеньевич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3295" y="1631853"/>
            <a:ext cx="2298502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Nunito Sans Extra Light"/>
              </a:rPr>
              <a:t>Команда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7532" y="2535821"/>
            <a:ext cx="21843821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20042" y="5133975"/>
            <a:ext cx="21195194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006755" y="-714375"/>
            <a:ext cx="2505089" cy="12573000"/>
            <a:chOff x="0" y="0"/>
            <a:chExt cx="568927" cy="285543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14683" y="414704"/>
            <a:ext cx="7444617" cy="9732286"/>
            <a:chOff x="0" y="0"/>
            <a:chExt cx="9926156" cy="1297638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8" id="8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33425" y="254359"/>
            <a:ext cx="2143125" cy="214312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0" r="-22695" t="-20857" b="-42736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33425" y="7877126"/>
            <a:ext cx="2143125" cy="214312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0" r="-2308" t="-15395" b="-21015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33425" y="5280847"/>
            <a:ext cx="2143125" cy="214312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4857" r="-3082" t="-30279" b="-3163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617639" y="7236365"/>
            <a:ext cx="5960238" cy="1128723"/>
            <a:chOff x="0" y="0"/>
            <a:chExt cx="7946985" cy="150496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83699"/>
              <a:ext cx="7946985" cy="521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Nunito Sans Extra Light"/>
                </a:rPr>
                <a:t>РИ-100017 – Тимлид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7946985" cy="70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Nunito Sans Extra Light"/>
                </a:rPr>
                <a:t>Крайзель Андрей Вадимович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907229" y="3513738"/>
            <a:ext cx="3259525" cy="3259525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5219" r="-4095" t="-3102" b="-60870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 rot="0">
            <a:off x="-304272" y="7667269"/>
            <a:ext cx="21843821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33425" y="2746897"/>
            <a:ext cx="2143125" cy="2143125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946" r="-6807" t="-2553" b="-25534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171403" y="3238246"/>
            <a:ext cx="6643280" cy="1160427"/>
            <a:chOff x="0" y="0"/>
            <a:chExt cx="8857707" cy="154723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026816"/>
              <a:ext cx="8857707" cy="520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Nunito Sans Extra Light"/>
                </a:rPr>
                <a:t>РИ-100017 – Программист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57150"/>
              <a:ext cx="8857707" cy="70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Nunito Sans Extra Light"/>
                </a:rPr>
                <a:t>Кожевников Арсений Андреевич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171403" y="5772196"/>
            <a:ext cx="6643280" cy="1160427"/>
            <a:chOff x="0" y="0"/>
            <a:chExt cx="8857707" cy="154723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1026816"/>
              <a:ext cx="8857707" cy="520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Nunito Sans Extra Light"/>
                </a:rPr>
                <a:t>РИ-100017 – Дизайнер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57150"/>
              <a:ext cx="8857707" cy="70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Nunito Sans Extra Light"/>
                </a:rPr>
                <a:t>Свиридова Ольга Анатольевна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617639" y="1216676"/>
            <a:ext cx="5838704" cy="203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000000"/>
                </a:solidFill>
                <a:latin typeface="Bad Script"/>
              </a:rPr>
              <a:t>Знакомство с командой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3171403" y="745708"/>
            <a:ext cx="6643280" cy="1160427"/>
            <a:chOff x="0" y="0"/>
            <a:chExt cx="8857707" cy="1547236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1026816"/>
              <a:ext cx="8857707" cy="520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Nunito Sans Extra Light"/>
                </a:rPr>
                <a:t>РИ-100017 – Дизайнер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57150"/>
              <a:ext cx="8857707" cy="70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Nunito Sans Extra Light"/>
                </a:rPr>
                <a:t>Шияхметова Ксения Зинуровна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171403" y="8368062"/>
            <a:ext cx="6643280" cy="1161253"/>
            <a:chOff x="0" y="0"/>
            <a:chExt cx="8857707" cy="1548337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1026816"/>
              <a:ext cx="8857707" cy="521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Nunito Sans Extra Light"/>
                </a:rPr>
                <a:t>РИ-100003 – Аналитик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-57150"/>
              <a:ext cx="8857707" cy="70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Nunito Sans Extra Light"/>
                </a:rPr>
                <a:t>Филиппов Тимофей Евгеньевич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27296" y="-37800"/>
            <a:ext cx="14318302" cy="10695277"/>
          </a:xfrm>
          <a:prstGeom prst="rect">
            <a:avLst/>
          </a:prstGeom>
          <a:solidFill>
            <a:srgbClr val="1D123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819879" y="-1347048"/>
            <a:ext cx="4686019" cy="4676610"/>
            <a:chOff x="0" y="0"/>
            <a:chExt cx="6248026" cy="62354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2175" y="10725"/>
              <a:ext cx="6086818" cy="6086818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248026" cy="6235480"/>
            </a:xfrm>
            <a:prstGeom prst="rect">
              <a:avLst/>
            </a:prstGeom>
          </p:spPr>
        </p:pic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2175" y="10725"/>
              <a:ext cx="6048870" cy="6048846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4976" r="-24976" t="0" b="0"/>
                </a:stretch>
              </a:blip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4744981" y="2478778"/>
            <a:ext cx="4686019" cy="4676610"/>
            <a:chOff x="0" y="0"/>
            <a:chExt cx="6248026" cy="623548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2175" y="10725"/>
              <a:ext cx="6086818" cy="6086818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</p:sp>
        </p:grp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248026" cy="6235480"/>
            </a:xfrm>
            <a:prstGeom prst="rect">
              <a:avLst/>
            </a:prstGeom>
          </p:spPr>
        </p:pic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32175" y="10725"/>
              <a:ext cx="6048870" cy="6048846"/>
              <a:chOff x="0" y="0"/>
              <a:chExt cx="6350000" cy="6349975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976" r="-24976" t="0" b="0"/>
                </a:stretch>
              </a:blip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9819879" y="6304603"/>
            <a:ext cx="4686019" cy="4676610"/>
            <a:chOff x="0" y="0"/>
            <a:chExt cx="6248026" cy="623548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32175" y="10725"/>
              <a:ext cx="6086818" cy="6086818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</p:sp>
        </p:grp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248026" cy="6235480"/>
            </a:xfrm>
            <a:prstGeom prst="rect">
              <a:avLst/>
            </a:prstGeom>
          </p:spPr>
        </p:pic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32175" y="10725"/>
              <a:ext cx="6048870" cy="6048846"/>
              <a:chOff x="0" y="0"/>
              <a:chExt cx="6350000" cy="6349975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4976" r="-24976" t="0" b="0"/>
                </a:stretch>
              </a:blipFill>
            </p:spPr>
          </p:sp>
        </p:grp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1727296" y="5309838"/>
            <a:ext cx="7612380" cy="8229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429396" y="3396237"/>
            <a:ext cx="6192628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Bad Script"/>
              </a:rPr>
              <a:t>Введение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429396" y="4749073"/>
            <a:ext cx="7318113" cy="2980309"/>
            <a:chOff x="0" y="0"/>
            <a:chExt cx="9757484" cy="397374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57150"/>
              <a:ext cx="9757484" cy="1452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Nunito Sans Extra Light"/>
                </a:rPr>
                <a:t>Постановка цели </a:t>
              </a:r>
            </a:p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Nunito Sans Extra Light"/>
                </a:rPr>
                <a:t>Определение задач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3181297"/>
              <a:ext cx="9757484" cy="792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0339" y="-327806"/>
            <a:ext cx="15196939" cy="11550899"/>
            <a:chOff x="0" y="0"/>
            <a:chExt cx="20262585" cy="1540119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262585" cy="15401199"/>
            </a:xfrm>
            <a:prstGeom prst="rect">
              <a:avLst/>
            </a:prstGeom>
          </p:spPr>
        </p:pic>
        <p:sp>
          <p:nvSpPr>
            <p:cNvPr name="AutoShape 4" id="4"/>
            <p:cNvSpPr/>
            <p:nvPr/>
          </p:nvSpPr>
          <p:spPr>
            <a:xfrm rot="0">
              <a:off x="559020" y="374335"/>
              <a:ext cx="19091069" cy="14260369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4767270" y="8888777"/>
            <a:ext cx="23279114" cy="3171825"/>
            <a:chOff x="0" y="0"/>
            <a:chExt cx="5286884" cy="72034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286884" cy="720348"/>
            </a:xfrm>
            <a:custGeom>
              <a:avLst/>
              <a:gdLst/>
              <a:ahLst/>
              <a:cxnLst/>
              <a:rect r="r" b="b" t="t" l="l"/>
              <a:pathLst>
                <a:path h="720348" w="5286884">
                  <a:moveTo>
                    <a:pt x="0" y="0"/>
                  </a:moveTo>
                  <a:lnTo>
                    <a:pt x="5286884" y="0"/>
                  </a:lnTo>
                  <a:lnTo>
                    <a:pt x="5286884" y="720348"/>
                  </a:lnTo>
                  <a:lnTo>
                    <a:pt x="0" y="720348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483874" y="1028700"/>
            <a:ext cx="8775426" cy="1947495"/>
            <a:chOff x="0" y="0"/>
            <a:chExt cx="11700569" cy="259666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11700569" cy="1391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72">
                  <a:solidFill>
                    <a:srgbClr val="FFFFFF"/>
                  </a:solidFill>
                  <a:latin typeface="Bad Script"/>
                </a:rPr>
                <a:t>Целевая аудитория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78704"/>
              <a:ext cx="11700569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85887" y="1028700"/>
            <a:ext cx="5486400" cy="8229600"/>
            <a:chOff x="0" y="0"/>
            <a:chExt cx="6350000" cy="9525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115393" r="-9606" t="0" b="0"/>
              </a:stretch>
            </a:blip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25162" y="4362969"/>
            <a:ext cx="637676" cy="46028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47131" y="4260897"/>
            <a:ext cx="573835" cy="562358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8704138" y="5143500"/>
            <a:ext cx="3812169" cy="3513705"/>
            <a:chOff x="0" y="0"/>
            <a:chExt cx="5082892" cy="468494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905898"/>
              <a:ext cx="5082892" cy="2779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unito Sans Extra Light"/>
                </a:rPr>
                <a:t>Даст возможность научиться правильному распределению своего времени в условиях новой для них среды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5082892" cy="1452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Nunito Sans Extra Light"/>
                </a:rPr>
                <a:t>Студенты превого курса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401340" y="6515796"/>
            <a:ext cx="3585247" cy="168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unito Sans Extra Light"/>
              </a:rPr>
              <a:t>Позволит погрузиться в студенческую жизнь до начала учебного года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01340" y="5147500"/>
            <a:ext cx="381216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unito Sans Extra Light"/>
              </a:rPr>
              <a:t>Абитуриенты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0279" y="2320199"/>
            <a:ext cx="8019021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 Sans Extra Light"/>
              </a:rPr>
              <a:t>По методике 5W Марка Шеррингтона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3371850" y="3434239"/>
            <a:ext cx="16230600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3371850" y="6787734"/>
            <a:ext cx="16230600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07869" y="414704"/>
            <a:ext cx="7444617" cy="9732286"/>
            <a:chOff x="0" y="0"/>
            <a:chExt cx="9926156" cy="1297638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8" id="8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66162" y="7680189"/>
            <a:ext cx="540100" cy="57016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24058" y="1028700"/>
            <a:ext cx="582204" cy="59852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88645" y="4265619"/>
            <a:ext cx="617617" cy="598527"/>
          </a:xfrm>
          <a:prstGeom prst="rect">
            <a:avLst/>
          </a:prstGeom>
        </p:spPr>
      </p:pic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50128" y="5280847"/>
            <a:ext cx="5560100" cy="3127517"/>
            <a:chOff x="0" y="0"/>
            <a:chExt cx="11289030" cy="63500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9"/>
              <a:stretch>
                <a:fillRect l="0" r="11" t="-9263" b="-924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115106" y="1023912"/>
            <a:ext cx="5538208" cy="1547294"/>
            <a:chOff x="0" y="0"/>
            <a:chExt cx="7384277" cy="206305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77349"/>
              <a:ext cx="7384277" cy="1085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Nunito Sans Extra Light"/>
                </a:rPr>
                <a:t>Неправильная расстановка приоритетов в учебном плане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7384277" cy="70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Nunito Sans Extra Light"/>
                </a:rPr>
                <a:t>Расстановка приоритетов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15106" y="3857641"/>
            <a:ext cx="5311286" cy="2562964"/>
            <a:chOff x="0" y="0"/>
            <a:chExt cx="7081715" cy="341728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772306"/>
              <a:ext cx="7081715" cy="1644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Nunito Sans Extra Light"/>
                </a:rPr>
                <a:t>личная проблема клиента в</a:t>
              </a:r>
              <a:r>
                <a:rPr lang="en-US" sz="2399" u="none">
                  <a:solidFill>
                    <a:srgbClr val="000000"/>
                  </a:solidFill>
                  <a:latin typeface="Nunito Sans Extra Light"/>
                </a:rPr>
                <a:t> связи с неправильным распределением времени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7081715" cy="1452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Nunito Sans Extra Light"/>
                </a:rPr>
                <a:t>Нехватка</a:t>
              </a:r>
              <a:r>
                <a:rPr lang="en-US" sz="3200" u="none">
                  <a:solidFill>
                    <a:srgbClr val="000000"/>
                  </a:solidFill>
                  <a:latin typeface="Nunito Sans Extra Light"/>
                </a:rPr>
                <a:t> времени на личные увлечения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15106" y="7387109"/>
            <a:ext cx="5538208" cy="2423765"/>
            <a:chOff x="0" y="0"/>
            <a:chExt cx="7384277" cy="323168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020466"/>
              <a:ext cx="7384277" cy="2211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Nunito Sans Extra Light"/>
                </a:rPr>
                <a:t>Отсутствие</a:t>
              </a:r>
              <a:r>
                <a:rPr lang="en-US" sz="2399" u="none">
                  <a:solidFill>
                    <a:srgbClr val="000000"/>
                  </a:solidFill>
                  <a:latin typeface="Nunito Sans Extra Light"/>
                </a:rPr>
                <a:t> приложений, которые бы в должной мере помогали клиенту разобраться в теме тайм-менеджмента.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7384277" cy="70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Nunito Sans Extra Light"/>
                </a:rPr>
                <a:t>Отсутствие</a:t>
              </a:r>
              <a:r>
                <a:rPr lang="en-US" sz="3200" u="none">
                  <a:solidFill>
                    <a:srgbClr val="000000"/>
                  </a:solidFill>
                  <a:latin typeface="Nunito Sans Extra Light"/>
                </a:rPr>
                <a:t> аналогов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06550" y="2272892"/>
            <a:ext cx="5247255" cy="1991159"/>
            <a:chOff x="0" y="0"/>
            <a:chExt cx="6996340" cy="265487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66675"/>
              <a:ext cx="6996340" cy="1391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72">
                  <a:solidFill>
                    <a:srgbClr val="FFFFFF"/>
                  </a:solidFill>
                  <a:latin typeface="Bad Script"/>
                </a:rPr>
                <a:t>Проблемы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036923"/>
              <a:ext cx="6996340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42606" y="1290689"/>
            <a:ext cx="5538208" cy="1552056"/>
            <a:chOff x="0" y="0"/>
            <a:chExt cx="7384277" cy="20694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83699"/>
              <a:ext cx="7384277" cy="1085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Nunito Sans Extra Light"/>
                </a:rPr>
                <a:t>Ознакомление пользователей с основами тайм-менеджмента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7384277" cy="70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Nunito Sans Extra Light"/>
                </a:rPr>
                <a:t>Теория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42606" y="5572125"/>
            <a:ext cx="5538208" cy="2851228"/>
            <a:chOff x="0" y="0"/>
            <a:chExt cx="7384277" cy="38016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26816"/>
              <a:ext cx="7384277" cy="2774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Nunito Sans Extra Light"/>
                </a:rPr>
                <a:t>Создание безосновательно развлекательного приложения, несущего в себе помимо образовательного развлекательный характер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7384277" cy="700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Nunito Sans Extra Light"/>
                </a:rPr>
                <a:t>Технологиии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-164969" y="4069246"/>
            <a:ext cx="21843821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6006755" y="-714375"/>
            <a:ext cx="2505089" cy="12573000"/>
            <a:chOff x="0" y="0"/>
            <a:chExt cx="568927" cy="285543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14683" y="414704"/>
            <a:ext cx="7444617" cy="9732286"/>
            <a:chOff x="0" y="0"/>
            <a:chExt cx="9926156" cy="1297638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13" id="13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13364" y="1593493"/>
            <a:ext cx="5247255" cy="1991159"/>
            <a:chOff x="0" y="0"/>
            <a:chExt cx="6996340" cy="26548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6996340" cy="1391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72">
                  <a:solidFill>
                    <a:srgbClr val="000000"/>
                  </a:solidFill>
                  <a:latin typeface="Bad Script"/>
                </a:rPr>
                <a:t>Решения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036923"/>
              <a:ext cx="6996340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3844" y="1261279"/>
            <a:ext cx="506174" cy="66442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3911" y="5572125"/>
            <a:ext cx="436107" cy="664429"/>
          </a:xfrm>
          <a:prstGeom prst="rect">
            <a:avLst/>
          </a:prstGeom>
        </p:spPr>
      </p:pic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446656" y="3315156"/>
            <a:ext cx="5560100" cy="3127517"/>
            <a:chOff x="0" y="0"/>
            <a:chExt cx="11289030" cy="63500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7"/>
              <a:stretch>
                <a:fillRect l="-9151" r="-9140" t="0" b="19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043974" y="5904340"/>
            <a:ext cx="3400425" cy="3400425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50606" r="-50606" t="0" b="-20"/>
              </a:stretch>
            </a:blip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98465">
            <a:off x="8689442" y="6836492"/>
            <a:ext cx="295517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34126" y="851013"/>
            <a:ext cx="8925174" cy="7182858"/>
            <a:chOff x="0" y="0"/>
            <a:chExt cx="3690051" cy="296970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90051" cy="2969703"/>
            </a:xfrm>
            <a:custGeom>
              <a:avLst/>
              <a:gdLst/>
              <a:ahLst/>
              <a:cxnLst/>
              <a:rect r="r" b="b" t="t" l="l"/>
              <a:pathLst>
                <a:path h="2969703" w="3690051">
                  <a:moveTo>
                    <a:pt x="3565591" y="2969703"/>
                  </a:moveTo>
                  <a:lnTo>
                    <a:pt x="124460" y="2969703"/>
                  </a:lnTo>
                  <a:cubicBezTo>
                    <a:pt x="55880" y="2969703"/>
                    <a:pt x="0" y="2913823"/>
                    <a:pt x="0" y="28452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45243"/>
                  </a:lnTo>
                  <a:cubicBezTo>
                    <a:pt x="3690051" y="2913823"/>
                    <a:pt x="3634171" y="2969703"/>
                    <a:pt x="3565591" y="29697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154042" y="8561647"/>
            <a:ext cx="368190" cy="36819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47677" y="554714"/>
            <a:ext cx="7444617" cy="9732286"/>
            <a:chOff x="0" y="0"/>
            <a:chExt cx="9926156" cy="1297638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9" id="9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946545" y="1028700"/>
            <a:ext cx="10007283" cy="6148754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833398" y="1631190"/>
            <a:ext cx="4873176" cy="4486602"/>
            <a:chOff x="0" y="0"/>
            <a:chExt cx="6497568" cy="598213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3381775"/>
              <a:ext cx="6497568" cy="2600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Nunito Sans Extra Light"/>
                </a:rPr>
                <a:t>С целью выявления</a:t>
              </a:r>
              <a:r>
                <a:rPr lang="en-US" sz="2800" u="none">
                  <a:solidFill>
                    <a:srgbClr val="FFFFFF"/>
                  </a:solidFill>
                  <a:latin typeface="Nunito Sans Extra Light"/>
                </a:rPr>
                <a:t> наиболее удачных идей и способов решения проблемы.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6675"/>
              <a:ext cx="6497568" cy="2737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72">
                  <a:solidFill>
                    <a:srgbClr val="FFFFFF"/>
                  </a:solidFill>
                  <a:latin typeface="Bad Script"/>
                </a:rPr>
                <a:t>Анализ аналогов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0982" y="518798"/>
            <a:ext cx="497718" cy="66442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334126" y="8048333"/>
            <a:ext cx="9232120" cy="96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 Sans Extra Light"/>
              </a:rPr>
              <a:t>Существует</a:t>
            </a:r>
            <a:r>
              <a:rPr lang="en-US" sz="2799" u="none">
                <a:solidFill>
                  <a:srgbClr val="000000"/>
                </a:solidFill>
                <a:latin typeface="Nunito Sans Extra Light"/>
              </a:rPr>
              <a:t> достаточно мало приложений, которые решали бы проблему обучения тайм-менеджменту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206778" y="-9395581"/>
            <a:ext cx="5627045" cy="21316950"/>
            <a:chOff x="0" y="0"/>
            <a:chExt cx="1277950" cy="48412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77950" cy="4841260"/>
            </a:xfrm>
            <a:custGeom>
              <a:avLst/>
              <a:gdLst/>
              <a:ahLst/>
              <a:cxnLst/>
              <a:rect r="r" b="b" t="t" l="l"/>
              <a:pathLst>
                <a:path h="4841260" w="1277950">
                  <a:moveTo>
                    <a:pt x="0" y="0"/>
                  </a:moveTo>
                  <a:lnTo>
                    <a:pt x="1277950" y="0"/>
                  </a:lnTo>
                  <a:lnTo>
                    <a:pt x="1277950" y="4841260"/>
                  </a:lnTo>
                  <a:lnTo>
                    <a:pt x="0" y="4841260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7106" y="2267089"/>
            <a:ext cx="5658657" cy="7397515"/>
            <a:chOff x="0" y="0"/>
            <a:chExt cx="7544876" cy="98633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544876" cy="9863354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173387" y="157194"/>
              <a:ext cx="7042089" cy="9333562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346523" y="2267089"/>
            <a:ext cx="5658657" cy="7397515"/>
            <a:chOff x="0" y="0"/>
            <a:chExt cx="7544876" cy="986335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544876" cy="9863354"/>
            </a:xfrm>
            <a:prstGeom prst="rect">
              <a:avLst/>
            </a:prstGeom>
          </p:spPr>
        </p:pic>
        <p:sp>
          <p:nvSpPr>
            <p:cNvPr name="AutoShape 9" id="9"/>
            <p:cNvSpPr/>
            <p:nvPr/>
          </p:nvSpPr>
          <p:spPr>
            <a:xfrm rot="0">
              <a:off x="173387" y="157194"/>
              <a:ext cx="7042089" cy="9333562"/>
            </a:xfrm>
            <a:prstGeom prst="rect">
              <a:avLst/>
            </a:prstGeom>
            <a:solidFill>
              <a:srgbClr val="1D123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255940" y="2267089"/>
            <a:ext cx="5658657" cy="7397515"/>
            <a:chOff x="0" y="0"/>
            <a:chExt cx="7544876" cy="986335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544876" cy="9863354"/>
            </a:xfrm>
            <a:prstGeom prst="rect">
              <a:avLst/>
            </a:prstGeom>
          </p:spPr>
        </p:pic>
        <p:sp>
          <p:nvSpPr>
            <p:cNvPr name="AutoShape 12" id="12"/>
            <p:cNvSpPr/>
            <p:nvPr/>
          </p:nvSpPr>
          <p:spPr>
            <a:xfrm rot="0">
              <a:off x="173387" y="157194"/>
              <a:ext cx="7042089" cy="9333562"/>
            </a:xfrm>
            <a:prstGeom prst="rect">
              <a:avLst/>
            </a:prstGeom>
            <a:solidFill>
              <a:srgbClr val="1D123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984025" y="5687980"/>
            <a:ext cx="4202487" cy="111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unito Sans Black"/>
              </a:rPr>
              <a:t>Нефункциональные требования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47631" y="7126184"/>
            <a:ext cx="4275275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>
                    <a:alpha val="80000"/>
                  </a:srgbClr>
                </a:solidFill>
                <a:latin typeface="Nunito Sans Extra Light"/>
              </a:rPr>
              <a:t>Возможность к расширению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80000"/>
                  </a:srgbClr>
                </a:solidFill>
                <a:latin typeface="Nunito Sans Extra Light"/>
              </a:rPr>
              <a:t>Стабильная работа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660993"/>
            <a:ext cx="3643760" cy="111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unito Sans Black"/>
              </a:rPr>
              <a:t>Требования пользователей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113467"/>
            <a:ext cx="3939733" cy="167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>
                    <a:alpha val="80784"/>
                  </a:srgbClr>
                </a:solidFill>
                <a:latin typeface="Nunito Sans Extra Light"/>
              </a:rPr>
              <a:t>Интерес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>
                    <a:alpha val="80784"/>
                  </a:srgbClr>
                </a:solidFill>
                <a:latin typeface="Nunito Sans Extra Light"/>
              </a:rPr>
              <a:t>Поддержка различных ОС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80784"/>
                  </a:srgbClr>
                </a:solidFill>
                <a:latin typeface="Nunito Sans Extra Light"/>
              </a:rPr>
              <a:t>Образовательный процесс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47887" y="5687980"/>
            <a:ext cx="3992225" cy="111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unito Sans Black"/>
              </a:rPr>
              <a:t>Функциональные требования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47887" y="7337851"/>
            <a:ext cx="3992225" cy="823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>
                    <a:alpha val="80000"/>
                  </a:srgbClr>
                </a:solidFill>
                <a:latin typeface="Nunito Sans Extra Light"/>
              </a:rPr>
              <a:t>Реализация всех систем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80000"/>
                  </a:srgbClr>
                </a:solidFill>
                <a:latin typeface="Nunito Sans Extra Light"/>
              </a:rPr>
              <a:t>Задействование С#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72460" y="2994093"/>
            <a:ext cx="591946" cy="66442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0740" y="3048000"/>
            <a:ext cx="265772" cy="66442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0212" y="3048000"/>
            <a:ext cx="689500" cy="556614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28700" y="278009"/>
            <a:ext cx="7963000" cy="203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Bad Script"/>
              </a:rPr>
              <a:t>Требования к продукту и MVP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DAEgUBdIa0g</dc:identifier>
  <dcterms:modified xsi:type="dcterms:W3CDTF">2011-08-01T06:04:30Z</dcterms:modified>
  <cp:revision>1</cp:revision>
  <dc:title>Симулятор студенческой жизни</dc:title>
</cp:coreProperties>
</file>